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5113000" cy="21374100"/>
  <p:notesSz cx="6858000" cy="9144000"/>
  <p:embeddedFontLst>
    <p:embeddedFont>
      <p:font typeface="Avenir Light" panose="020B0403020203020204" pitchFamily="34" charset="-78"/>
      <p:regular r:id="rId3"/>
    </p:embeddedFont>
    <p:embeddedFont>
      <p:font typeface="Darker Grotesque Semi-Bold" panose="020B0604020202020204" charset="0"/>
      <p:regular r:id="rId4"/>
    </p:embeddedFont>
    <p:embeddedFont>
      <p:font typeface="Darker Grotesque Ultra-Bold" panose="020B0604020202020204" charset="0"/>
      <p:regular r:id="rId5"/>
    </p:embeddedFont>
    <p:embeddedFont>
      <p:font typeface="Oswald Medium" pitchFamily="2" charset="0"/>
      <p:regular r:id="rId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3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25" d="100"/>
          <a:sy n="25" d="100"/>
        </p:scale>
        <p:origin x="212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font" Target="fonts/font1.fntdata"/><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4.fntdata"/><Relationship Id="rId5" Type="http://schemas.openxmlformats.org/officeDocument/2006/relationships/font" Target="fonts/font3.fntdata"/><Relationship Id="rId10" Type="http://schemas.openxmlformats.org/officeDocument/2006/relationships/tableStyles" Target="tableStyles.xml"/><Relationship Id="rId4" Type="http://schemas.openxmlformats.org/officeDocument/2006/relationships/font" Target="fonts/font2.fntdata"/><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FFFA"/>
        </a:solidFill>
        <a:effectLst/>
      </p:bgPr>
    </p:bg>
    <p:spTree>
      <p:nvGrpSpPr>
        <p:cNvPr id="1" name=""/>
        <p:cNvGrpSpPr/>
        <p:nvPr/>
      </p:nvGrpSpPr>
      <p:grpSpPr>
        <a:xfrm>
          <a:off x="0" y="0"/>
          <a:ext cx="0" cy="0"/>
          <a:chOff x="0" y="0"/>
          <a:chExt cx="0" cy="0"/>
        </a:xfrm>
      </p:grpSpPr>
      <p:sp>
        <p:nvSpPr>
          <p:cNvPr id="13" name="Freeform 13"/>
          <p:cNvSpPr/>
          <p:nvPr/>
        </p:nvSpPr>
        <p:spPr>
          <a:xfrm>
            <a:off x="0" y="16818952"/>
            <a:ext cx="15113000" cy="4534419"/>
          </a:xfrm>
          <a:custGeom>
            <a:avLst/>
            <a:gdLst/>
            <a:ahLst/>
            <a:cxnLst/>
            <a:rect l="l" t="t" r="r" b="b"/>
            <a:pathLst>
              <a:path w="16080254" h="7376816">
                <a:moveTo>
                  <a:pt x="0" y="0"/>
                </a:moveTo>
                <a:lnTo>
                  <a:pt x="16080254" y="0"/>
                </a:lnTo>
                <a:lnTo>
                  <a:pt x="16080254" y="7376816"/>
                </a:lnTo>
                <a:lnTo>
                  <a:pt x="0" y="737681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pt-BR"/>
          </a:p>
        </p:txBody>
      </p:sp>
      <p:grpSp>
        <p:nvGrpSpPr>
          <p:cNvPr id="2" name="Group 2"/>
          <p:cNvGrpSpPr/>
          <p:nvPr/>
        </p:nvGrpSpPr>
        <p:grpSpPr>
          <a:xfrm>
            <a:off x="0" y="-1"/>
            <a:ext cx="15113000" cy="2626699"/>
            <a:chOff x="0" y="0"/>
            <a:chExt cx="2934601" cy="549936"/>
          </a:xfrm>
        </p:grpSpPr>
        <p:sp>
          <p:nvSpPr>
            <p:cNvPr id="3" name="Freeform 3"/>
            <p:cNvSpPr/>
            <p:nvPr/>
          </p:nvSpPr>
          <p:spPr>
            <a:xfrm>
              <a:off x="0" y="0"/>
              <a:ext cx="2934601" cy="549936"/>
            </a:xfrm>
            <a:custGeom>
              <a:avLst/>
              <a:gdLst/>
              <a:ahLst/>
              <a:cxnLst/>
              <a:rect l="l" t="t" r="r" b="b"/>
              <a:pathLst>
                <a:path w="2934601" h="549936">
                  <a:moveTo>
                    <a:pt x="0" y="0"/>
                  </a:moveTo>
                  <a:lnTo>
                    <a:pt x="2934601" y="0"/>
                  </a:lnTo>
                  <a:lnTo>
                    <a:pt x="2934601" y="549936"/>
                  </a:lnTo>
                  <a:lnTo>
                    <a:pt x="0" y="549936"/>
                  </a:lnTo>
                  <a:close/>
                </a:path>
              </a:pathLst>
            </a:custGeom>
            <a:solidFill>
              <a:schemeClr val="tx2">
                <a:lumMod val="75000"/>
              </a:schemeClr>
            </a:solidFill>
          </p:spPr>
          <p:txBody>
            <a:bodyPr/>
            <a:lstStyle/>
            <a:p>
              <a:endParaRPr lang="pt-BR" dirty="0"/>
            </a:p>
          </p:txBody>
        </p:sp>
        <p:sp>
          <p:nvSpPr>
            <p:cNvPr id="4" name="TextBox 4"/>
            <p:cNvSpPr txBox="1"/>
            <p:nvPr/>
          </p:nvSpPr>
          <p:spPr>
            <a:xfrm>
              <a:off x="0" y="-66675"/>
              <a:ext cx="2934601" cy="616611"/>
            </a:xfrm>
            <a:prstGeom prst="rect">
              <a:avLst/>
            </a:prstGeom>
          </p:spPr>
          <p:txBody>
            <a:bodyPr lIns="50800" tIns="50800" rIns="50800" bIns="50800" rtlCol="0" anchor="ctr"/>
            <a:lstStyle/>
            <a:p>
              <a:pPr algn="ctr">
                <a:lnSpc>
                  <a:spcPts val="4601"/>
                </a:lnSpc>
              </a:pPr>
              <a:endParaRPr/>
            </a:p>
          </p:txBody>
        </p:sp>
      </p:grpSp>
      <p:sp>
        <p:nvSpPr>
          <p:cNvPr id="5" name="Freeform 5"/>
          <p:cNvSpPr/>
          <p:nvPr/>
        </p:nvSpPr>
        <p:spPr>
          <a:xfrm>
            <a:off x="11189" y="-208882"/>
            <a:ext cx="15092237" cy="2848638"/>
          </a:xfrm>
          <a:custGeom>
            <a:avLst/>
            <a:gdLst/>
            <a:ahLst/>
            <a:cxnLst/>
            <a:rect l="l" t="t" r="r" b="b"/>
            <a:pathLst>
              <a:path w="16634380" h="2848638">
                <a:moveTo>
                  <a:pt x="0" y="0"/>
                </a:moveTo>
                <a:lnTo>
                  <a:pt x="16634380" y="0"/>
                </a:lnTo>
                <a:lnTo>
                  <a:pt x="16634380" y="2848637"/>
                </a:lnTo>
                <a:lnTo>
                  <a:pt x="0" y="2848637"/>
                </a:lnTo>
                <a:lnTo>
                  <a:pt x="0" y="0"/>
                </a:lnTo>
                <a:close/>
              </a:path>
            </a:pathLst>
          </a:custGeom>
          <a:blipFill>
            <a:blip r:embed="rId4">
              <a:extLst>
                <a:ext uri="{96DAC541-7B7A-43D3-8B79-37D633B846F1}">
                  <asvg:svgBlip xmlns:asvg="http://schemas.microsoft.com/office/drawing/2016/SVG/main" r:embed="rId5"/>
                </a:ext>
              </a:extLst>
            </a:blip>
            <a:stretch>
              <a:fillRect/>
            </a:stretch>
          </a:blipFill>
          <a:ln>
            <a:noFill/>
          </a:ln>
        </p:spPr>
        <p:txBody>
          <a:bodyPr/>
          <a:lstStyle/>
          <a:p>
            <a:endParaRPr lang="pt-BR" dirty="0"/>
          </a:p>
        </p:txBody>
      </p:sp>
      <p:sp>
        <p:nvSpPr>
          <p:cNvPr id="6" name="AutoShape 6"/>
          <p:cNvSpPr/>
          <p:nvPr/>
        </p:nvSpPr>
        <p:spPr>
          <a:xfrm>
            <a:off x="12405185" y="524185"/>
            <a:ext cx="0" cy="344421"/>
          </a:xfrm>
          <a:prstGeom prst="line">
            <a:avLst/>
          </a:prstGeom>
          <a:ln w="19050" cap="flat">
            <a:solidFill>
              <a:srgbClr val="FFFFFF"/>
            </a:solidFill>
            <a:prstDash val="solid"/>
            <a:headEnd type="none" w="sm" len="sm"/>
            <a:tailEnd type="none" w="sm" len="sm"/>
          </a:ln>
        </p:spPr>
        <p:txBody>
          <a:bodyPr/>
          <a:lstStyle/>
          <a:p>
            <a:endParaRPr lang="pt-BR"/>
          </a:p>
        </p:txBody>
      </p:sp>
      <p:grpSp>
        <p:nvGrpSpPr>
          <p:cNvPr id="7" name="Group 7"/>
          <p:cNvGrpSpPr/>
          <p:nvPr/>
        </p:nvGrpSpPr>
        <p:grpSpPr>
          <a:xfrm>
            <a:off x="1512000" y="13199581"/>
            <a:ext cx="6650201" cy="4923863"/>
            <a:chOff x="0" y="0"/>
            <a:chExt cx="1191641" cy="882301"/>
          </a:xfrm>
        </p:grpSpPr>
        <p:sp>
          <p:nvSpPr>
            <p:cNvPr id="8" name="Freeform 8"/>
            <p:cNvSpPr/>
            <p:nvPr/>
          </p:nvSpPr>
          <p:spPr>
            <a:xfrm>
              <a:off x="0" y="0"/>
              <a:ext cx="1191641" cy="882301"/>
            </a:xfrm>
            <a:custGeom>
              <a:avLst/>
              <a:gdLst/>
              <a:ahLst/>
              <a:cxnLst/>
              <a:rect l="l" t="t" r="r" b="b"/>
              <a:pathLst>
                <a:path w="1191641" h="882301">
                  <a:moveTo>
                    <a:pt x="64029" y="0"/>
                  </a:moveTo>
                  <a:lnTo>
                    <a:pt x="1127612" y="0"/>
                  </a:lnTo>
                  <a:cubicBezTo>
                    <a:pt x="1144594" y="0"/>
                    <a:pt x="1160880" y="6746"/>
                    <a:pt x="1172887" y="18754"/>
                  </a:cubicBezTo>
                  <a:cubicBezTo>
                    <a:pt x="1184895" y="30761"/>
                    <a:pt x="1191641" y="47047"/>
                    <a:pt x="1191641" y="64029"/>
                  </a:cubicBezTo>
                  <a:lnTo>
                    <a:pt x="1191641" y="818272"/>
                  </a:lnTo>
                  <a:cubicBezTo>
                    <a:pt x="1191641" y="835253"/>
                    <a:pt x="1184895" y="851539"/>
                    <a:pt x="1172887" y="863547"/>
                  </a:cubicBezTo>
                  <a:cubicBezTo>
                    <a:pt x="1160880" y="875555"/>
                    <a:pt x="1144594" y="882301"/>
                    <a:pt x="1127612" y="882301"/>
                  </a:cubicBezTo>
                  <a:lnTo>
                    <a:pt x="64029" y="882301"/>
                  </a:lnTo>
                  <a:cubicBezTo>
                    <a:pt x="47047" y="882301"/>
                    <a:pt x="30761" y="875555"/>
                    <a:pt x="18754" y="863547"/>
                  </a:cubicBezTo>
                  <a:cubicBezTo>
                    <a:pt x="6746" y="851539"/>
                    <a:pt x="0" y="835253"/>
                    <a:pt x="0" y="818272"/>
                  </a:cubicBezTo>
                  <a:lnTo>
                    <a:pt x="0" y="64029"/>
                  </a:lnTo>
                  <a:cubicBezTo>
                    <a:pt x="0" y="47047"/>
                    <a:pt x="6746" y="30761"/>
                    <a:pt x="18754" y="18754"/>
                  </a:cubicBezTo>
                  <a:cubicBezTo>
                    <a:pt x="30761" y="6746"/>
                    <a:pt x="47047" y="0"/>
                    <a:pt x="64029" y="0"/>
                  </a:cubicBezTo>
                  <a:close/>
                </a:path>
              </a:pathLst>
            </a:custGeom>
            <a:solidFill>
              <a:schemeClr val="bg1"/>
            </a:solidFill>
            <a:ln w="23812" cap="rnd">
              <a:solidFill>
                <a:srgbClr val="0C4449"/>
              </a:solidFill>
              <a:prstDash val="solid"/>
              <a:round/>
            </a:ln>
          </p:spPr>
          <p:txBody>
            <a:bodyPr/>
            <a:lstStyle/>
            <a:p>
              <a:endParaRPr lang="pt-BR"/>
            </a:p>
          </p:txBody>
        </p:sp>
        <p:sp>
          <p:nvSpPr>
            <p:cNvPr id="9" name="TextBox 9"/>
            <p:cNvSpPr txBox="1"/>
            <p:nvPr/>
          </p:nvSpPr>
          <p:spPr>
            <a:xfrm>
              <a:off x="0" y="-66675"/>
              <a:ext cx="1191641" cy="948976"/>
            </a:xfrm>
            <a:prstGeom prst="rect">
              <a:avLst/>
            </a:prstGeom>
          </p:spPr>
          <p:txBody>
            <a:bodyPr lIns="50800" tIns="50800" rIns="50800" bIns="50800" rtlCol="0" anchor="ctr"/>
            <a:lstStyle/>
            <a:p>
              <a:pPr algn="ctr">
                <a:lnSpc>
                  <a:spcPts val="4601"/>
                </a:lnSpc>
              </a:pPr>
              <a:endParaRPr/>
            </a:p>
          </p:txBody>
        </p:sp>
      </p:grpSp>
      <p:grpSp>
        <p:nvGrpSpPr>
          <p:cNvPr id="10" name="Group 10"/>
          <p:cNvGrpSpPr/>
          <p:nvPr/>
        </p:nvGrpSpPr>
        <p:grpSpPr>
          <a:xfrm>
            <a:off x="8373784" y="13199581"/>
            <a:ext cx="5234216" cy="4923863"/>
            <a:chOff x="0" y="0"/>
            <a:chExt cx="937912" cy="882301"/>
          </a:xfrm>
        </p:grpSpPr>
        <p:sp>
          <p:nvSpPr>
            <p:cNvPr id="11" name="Freeform 11"/>
            <p:cNvSpPr/>
            <p:nvPr/>
          </p:nvSpPr>
          <p:spPr>
            <a:xfrm>
              <a:off x="0" y="0"/>
              <a:ext cx="937912" cy="882301"/>
            </a:xfrm>
            <a:custGeom>
              <a:avLst/>
              <a:gdLst/>
              <a:ahLst/>
              <a:cxnLst/>
              <a:rect l="l" t="t" r="r" b="b"/>
              <a:pathLst>
                <a:path w="937912" h="882301">
                  <a:moveTo>
                    <a:pt x="81350" y="0"/>
                  </a:moveTo>
                  <a:lnTo>
                    <a:pt x="856562" y="0"/>
                  </a:lnTo>
                  <a:cubicBezTo>
                    <a:pt x="878137" y="0"/>
                    <a:pt x="898829" y="8571"/>
                    <a:pt x="914085" y="23827"/>
                  </a:cubicBezTo>
                  <a:cubicBezTo>
                    <a:pt x="929342" y="39083"/>
                    <a:pt x="937912" y="59775"/>
                    <a:pt x="937912" y="81350"/>
                  </a:cubicBezTo>
                  <a:lnTo>
                    <a:pt x="937912" y="800950"/>
                  </a:lnTo>
                  <a:cubicBezTo>
                    <a:pt x="937912" y="845879"/>
                    <a:pt x="901491" y="882301"/>
                    <a:pt x="856562" y="882301"/>
                  </a:cubicBezTo>
                  <a:lnTo>
                    <a:pt x="81350" y="882301"/>
                  </a:lnTo>
                  <a:cubicBezTo>
                    <a:pt x="36422" y="882301"/>
                    <a:pt x="0" y="845879"/>
                    <a:pt x="0" y="800950"/>
                  </a:cubicBezTo>
                  <a:lnTo>
                    <a:pt x="0" y="81350"/>
                  </a:lnTo>
                  <a:cubicBezTo>
                    <a:pt x="0" y="36422"/>
                    <a:pt x="36422" y="0"/>
                    <a:pt x="81350" y="0"/>
                  </a:cubicBezTo>
                  <a:close/>
                </a:path>
              </a:pathLst>
            </a:custGeom>
            <a:solidFill>
              <a:schemeClr val="bg1"/>
            </a:solidFill>
            <a:ln w="23812" cap="rnd">
              <a:solidFill>
                <a:srgbClr val="0C4449"/>
              </a:solidFill>
              <a:prstDash val="solid"/>
              <a:round/>
            </a:ln>
          </p:spPr>
          <p:txBody>
            <a:bodyPr/>
            <a:lstStyle/>
            <a:p>
              <a:endParaRPr lang="pt-BR"/>
            </a:p>
          </p:txBody>
        </p:sp>
        <p:sp>
          <p:nvSpPr>
            <p:cNvPr id="12" name="TextBox 12"/>
            <p:cNvSpPr txBox="1"/>
            <p:nvPr/>
          </p:nvSpPr>
          <p:spPr>
            <a:xfrm>
              <a:off x="0" y="-66675"/>
              <a:ext cx="937912" cy="948976"/>
            </a:xfrm>
            <a:prstGeom prst="rect">
              <a:avLst/>
            </a:prstGeom>
          </p:spPr>
          <p:txBody>
            <a:bodyPr lIns="50800" tIns="50800" rIns="50800" bIns="50800" rtlCol="0" anchor="ctr"/>
            <a:lstStyle/>
            <a:p>
              <a:pPr algn="ctr">
                <a:lnSpc>
                  <a:spcPts val="4601"/>
                </a:lnSpc>
              </a:pPr>
              <a:endParaRPr/>
            </a:p>
          </p:txBody>
        </p:sp>
      </p:grpSp>
      <p:sp>
        <p:nvSpPr>
          <p:cNvPr id="16" name="TextBox 16"/>
          <p:cNvSpPr txBox="1"/>
          <p:nvPr/>
        </p:nvSpPr>
        <p:spPr>
          <a:xfrm>
            <a:off x="1512000" y="15458587"/>
            <a:ext cx="12096000" cy="5522690"/>
          </a:xfrm>
          <a:prstGeom prst="rect">
            <a:avLst/>
          </a:prstGeom>
        </p:spPr>
        <p:txBody>
          <a:bodyPr lIns="50800" tIns="50800" rIns="50800" bIns="50800" rtlCol="0" anchor="ctr"/>
          <a:lstStyle/>
          <a:p>
            <a:pPr algn="ctr">
              <a:lnSpc>
                <a:spcPts val="4601"/>
              </a:lnSpc>
            </a:pPr>
            <a:endParaRPr/>
          </a:p>
        </p:txBody>
      </p:sp>
      <p:grpSp>
        <p:nvGrpSpPr>
          <p:cNvPr id="18" name="Group 18"/>
          <p:cNvGrpSpPr/>
          <p:nvPr/>
        </p:nvGrpSpPr>
        <p:grpSpPr>
          <a:xfrm>
            <a:off x="8828031" y="12742001"/>
            <a:ext cx="4325722" cy="915159"/>
            <a:chOff x="0" y="0"/>
            <a:chExt cx="775121" cy="163986"/>
          </a:xfrm>
        </p:grpSpPr>
        <p:sp>
          <p:nvSpPr>
            <p:cNvPr id="19" name="Freeform 19"/>
            <p:cNvSpPr/>
            <p:nvPr/>
          </p:nvSpPr>
          <p:spPr>
            <a:xfrm>
              <a:off x="0" y="0"/>
              <a:ext cx="775121" cy="163986"/>
            </a:xfrm>
            <a:custGeom>
              <a:avLst/>
              <a:gdLst/>
              <a:ahLst/>
              <a:cxnLst/>
              <a:rect l="l" t="t" r="r" b="b"/>
              <a:pathLst>
                <a:path w="775121" h="163986">
                  <a:moveTo>
                    <a:pt x="48323" y="0"/>
                  </a:moveTo>
                  <a:lnTo>
                    <a:pt x="726798" y="0"/>
                  </a:lnTo>
                  <a:cubicBezTo>
                    <a:pt x="739614" y="0"/>
                    <a:pt x="751905" y="5091"/>
                    <a:pt x="760967" y="14153"/>
                  </a:cubicBezTo>
                  <a:cubicBezTo>
                    <a:pt x="770029" y="23216"/>
                    <a:pt x="775121" y="35507"/>
                    <a:pt x="775121" y="48323"/>
                  </a:cubicBezTo>
                  <a:lnTo>
                    <a:pt x="775121" y="115663"/>
                  </a:lnTo>
                  <a:cubicBezTo>
                    <a:pt x="775121" y="128479"/>
                    <a:pt x="770029" y="140770"/>
                    <a:pt x="760967" y="149833"/>
                  </a:cubicBezTo>
                  <a:cubicBezTo>
                    <a:pt x="751905" y="158895"/>
                    <a:pt x="739614" y="163986"/>
                    <a:pt x="726798" y="163986"/>
                  </a:cubicBezTo>
                  <a:lnTo>
                    <a:pt x="48323" y="163986"/>
                  </a:lnTo>
                  <a:cubicBezTo>
                    <a:pt x="35507" y="163986"/>
                    <a:pt x="23216" y="158895"/>
                    <a:pt x="14153" y="149833"/>
                  </a:cubicBezTo>
                  <a:cubicBezTo>
                    <a:pt x="5091" y="140770"/>
                    <a:pt x="0" y="128479"/>
                    <a:pt x="0" y="115663"/>
                  </a:cubicBezTo>
                  <a:lnTo>
                    <a:pt x="0" y="48323"/>
                  </a:lnTo>
                  <a:cubicBezTo>
                    <a:pt x="0" y="35507"/>
                    <a:pt x="5091" y="23216"/>
                    <a:pt x="14153" y="14153"/>
                  </a:cubicBezTo>
                  <a:cubicBezTo>
                    <a:pt x="23216" y="5091"/>
                    <a:pt x="35507" y="0"/>
                    <a:pt x="48323" y="0"/>
                  </a:cubicBezTo>
                  <a:close/>
                </a:path>
              </a:pathLst>
            </a:custGeom>
            <a:solidFill>
              <a:srgbClr val="053985"/>
            </a:solidFill>
            <a:ln w="19050" cap="rnd">
              <a:solidFill>
                <a:srgbClr val="0C4449"/>
              </a:solidFill>
              <a:prstDash val="solid"/>
              <a:round/>
            </a:ln>
          </p:spPr>
          <p:txBody>
            <a:bodyPr/>
            <a:lstStyle/>
            <a:p>
              <a:endParaRPr lang="pt-BR" dirty="0"/>
            </a:p>
          </p:txBody>
        </p:sp>
        <p:sp>
          <p:nvSpPr>
            <p:cNvPr id="20" name="TextBox 20"/>
            <p:cNvSpPr txBox="1"/>
            <p:nvPr/>
          </p:nvSpPr>
          <p:spPr>
            <a:xfrm>
              <a:off x="0" y="-66675"/>
              <a:ext cx="775121" cy="230661"/>
            </a:xfrm>
            <a:prstGeom prst="rect">
              <a:avLst/>
            </a:prstGeom>
          </p:spPr>
          <p:txBody>
            <a:bodyPr lIns="50800" tIns="50800" rIns="50800" bIns="50800" rtlCol="0" anchor="ctr"/>
            <a:lstStyle/>
            <a:p>
              <a:pPr algn="ctr">
                <a:lnSpc>
                  <a:spcPts val="4601"/>
                </a:lnSpc>
              </a:pPr>
              <a:endParaRPr/>
            </a:p>
          </p:txBody>
        </p:sp>
      </p:grpSp>
      <p:grpSp>
        <p:nvGrpSpPr>
          <p:cNvPr id="21" name="Group 21"/>
          <p:cNvGrpSpPr/>
          <p:nvPr/>
        </p:nvGrpSpPr>
        <p:grpSpPr>
          <a:xfrm>
            <a:off x="2674240" y="12742001"/>
            <a:ext cx="4325722" cy="915159"/>
            <a:chOff x="0" y="0"/>
            <a:chExt cx="775121" cy="163986"/>
          </a:xfrm>
        </p:grpSpPr>
        <p:sp>
          <p:nvSpPr>
            <p:cNvPr id="22" name="Freeform 22"/>
            <p:cNvSpPr/>
            <p:nvPr/>
          </p:nvSpPr>
          <p:spPr>
            <a:xfrm>
              <a:off x="0" y="0"/>
              <a:ext cx="775121" cy="163986"/>
            </a:xfrm>
            <a:custGeom>
              <a:avLst/>
              <a:gdLst/>
              <a:ahLst/>
              <a:cxnLst/>
              <a:rect l="l" t="t" r="r" b="b"/>
              <a:pathLst>
                <a:path w="775121" h="163986">
                  <a:moveTo>
                    <a:pt x="48323" y="0"/>
                  </a:moveTo>
                  <a:lnTo>
                    <a:pt x="726798" y="0"/>
                  </a:lnTo>
                  <a:cubicBezTo>
                    <a:pt x="739614" y="0"/>
                    <a:pt x="751905" y="5091"/>
                    <a:pt x="760967" y="14153"/>
                  </a:cubicBezTo>
                  <a:cubicBezTo>
                    <a:pt x="770029" y="23216"/>
                    <a:pt x="775121" y="35507"/>
                    <a:pt x="775121" y="48323"/>
                  </a:cubicBezTo>
                  <a:lnTo>
                    <a:pt x="775121" y="115663"/>
                  </a:lnTo>
                  <a:cubicBezTo>
                    <a:pt x="775121" y="128479"/>
                    <a:pt x="770029" y="140770"/>
                    <a:pt x="760967" y="149833"/>
                  </a:cubicBezTo>
                  <a:cubicBezTo>
                    <a:pt x="751905" y="158895"/>
                    <a:pt x="739614" y="163986"/>
                    <a:pt x="726798" y="163986"/>
                  </a:cubicBezTo>
                  <a:lnTo>
                    <a:pt x="48323" y="163986"/>
                  </a:lnTo>
                  <a:cubicBezTo>
                    <a:pt x="35507" y="163986"/>
                    <a:pt x="23216" y="158895"/>
                    <a:pt x="14153" y="149833"/>
                  </a:cubicBezTo>
                  <a:cubicBezTo>
                    <a:pt x="5091" y="140770"/>
                    <a:pt x="0" y="128479"/>
                    <a:pt x="0" y="115663"/>
                  </a:cubicBezTo>
                  <a:lnTo>
                    <a:pt x="0" y="48323"/>
                  </a:lnTo>
                  <a:cubicBezTo>
                    <a:pt x="0" y="35507"/>
                    <a:pt x="5091" y="23216"/>
                    <a:pt x="14153" y="14153"/>
                  </a:cubicBezTo>
                  <a:cubicBezTo>
                    <a:pt x="23216" y="5091"/>
                    <a:pt x="35507" y="0"/>
                    <a:pt x="48323" y="0"/>
                  </a:cubicBezTo>
                  <a:close/>
                </a:path>
              </a:pathLst>
            </a:custGeom>
            <a:solidFill>
              <a:srgbClr val="053985"/>
            </a:solidFill>
            <a:ln w="19050" cap="rnd">
              <a:solidFill>
                <a:srgbClr val="0C4449"/>
              </a:solidFill>
              <a:prstDash val="solid"/>
              <a:round/>
            </a:ln>
          </p:spPr>
          <p:txBody>
            <a:bodyPr/>
            <a:lstStyle/>
            <a:p>
              <a:endParaRPr lang="pt-BR" dirty="0"/>
            </a:p>
          </p:txBody>
        </p:sp>
        <p:sp>
          <p:nvSpPr>
            <p:cNvPr id="23" name="TextBox 23"/>
            <p:cNvSpPr txBox="1"/>
            <p:nvPr/>
          </p:nvSpPr>
          <p:spPr>
            <a:xfrm>
              <a:off x="0" y="-66675"/>
              <a:ext cx="775121" cy="230661"/>
            </a:xfrm>
            <a:prstGeom prst="rect">
              <a:avLst/>
            </a:prstGeom>
          </p:spPr>
          <p:txBody>
            <a:bodyPr lIns="50800" tIns="50800" rIns="50800" bIns="50800" rtlCol="0" anchor="ctr"/>
            <a:lstStyle/>
            <a:p>
              <a:pPr algn="ctr">
                <a:lnSpc>
                  <a:spcPts val="4601"/>
                </a:lnSpc>
              </a:pPr>
              <a:endParaRPr/>
            </a:p>
          </p:txBody>
        </p:sp>
      </p:grpSp>
      <p:grpSp>
        <p:nvGrpSpPr>
          <p:cNvPr id="24" name="Group 24"/>
          <p:cNvGrpSpPr/>
          <p:nvPr/>
        </p:nvGrpSpPr>
        <p:grpSpPr>
          <a:xfrm>
            <a:off x="1512000" y="6039230"/>
            <a:ext cx="12096000" cy="2847421"/>
            <a:chOff x="0" y="0"/>
            <a:chExt cx="2167467" cy="510226"/>
          </a:xfrm>
        </p:grpSpPr>
        <p:sp>
          <p:nvSpPr>
            <p:cNvPr id="25" name="Freeform 25"/>
            <p:cNvSpPr/>
            <p:nvPr/>
          </p:nvSpPr>
          <p:spPr>
            <a:xfrm>
              <a:off x="0" y="0"/>
              <a:ext cx="2167467" cy="510226"/>
            </a:xfrm>
            <a:custGeom>
              <a:avLst/>
              <a:gdLst/>
              <a:ahLst/>
              <a:cxnLst/>
              <a:rect l="l" t="t" r="r" b="b"/>
              <a:pathLst>
                <a:path w="2167467" h="510226">
                  <a:moveTo>
                    <a:pt x="19201" y="0"/>
                  </a:moveTo>
                  <a:lnTo>
                    <a:pt x="2148266" y="0"/>
                  </a:lnTo>
                  <a:cubicBezTo>
                    <a:pt x="2158870" y="0"/>
                    <a:pt x="2167467" y="8597"/>
                    <a:pt x="2167467" y="19201"/>
                  </a:cubicBezTo>
                  <a:lnTo>
                    <a:pt x="2167467" y="491025"/>
                  </a:lnTo>
                  <a:cubicBezTo>
                    <a:pt x="2167467" y="496117"/>
                    <a:pt x="2165444" y="501001"/>
                    <a:pt x="2161843" y="504602"/>
                  </a:cubicBezTo>
                  <a:cubicBezTo>
                    <a:pt x="2158242" y="508203"/>
                    <a:pt x="2153358" y="510226"/>
                    <a:pt x="2148266" y="510226"/>
                  </a:cubicBezTo>
                  <a:lnTo>
                    <a:pt x="19201" y="510226"/>
                  </a:lnTo>
                  <a:cubicBezTo>
                    <a:pt x="14109" y="510226"/>
                    <a:pt x="9225" y="508203"/>
                    <a:pt x="5624" y="504602"/>
                  </a:cubicBezTo>
                  <a:cubicBezTo>
                    <a:pt x="2023" y="501001"/>
                    <a:pt x="0" y="496117"/>
                    <a:pt x="0" y="491025"/>
                  </a:cubicBezTo>
                  <a:lnTo>
                    <a:pt x="0" y="19201"/>
                  </a:lnTo>
                  <a:cubicBezTo>
                    <a:pt x="0" y="14109"/>
                    <a:pt x="2023" y="9225"/>
                    <a:pt x="5624" y="5624"/>
                  </a:cubicBezTo>
                  <a:cubicBezTo>
                    <a:pt x="9225" y="2023"/>
                    <a:pt x="14109" y="0"/>
                    <a:pt x="19201" y="0"/>
                  </a:cubicBezTo>
                  <a:close/>
                </a:path>
              </a:pathLst>
            </a:custGeom>
            <a:solidFill>
              <a:schemeClr val="bg1"/>
            </a:solidFill>
            <a:ln w="23812" cap="rnd">
              <a:solidFill>
                <a:srgbClr val="0C4449"/>
              </a:solidFill>
              <a:prstDash val="solid"/>
              <a:round/>
            </a:ln>
          </p:spPr>
          <p:txBody>
            <a:bodyPr/>
            <a:lstStyle/>
            <a:p>
              <a:endParaRPr lang="pt-BR"/>
            </a:p>
          </p:txBody>
        </p:sp>
        <p:sp>
          <p:nvSpPr>
            <p:cNvPr id="26" name="TextBox 26"/>
            <p:cNvSpPr txBox="1"/>
            <p:nvPr/>
          </p:nvSpPr>
          <p:spPr>
            <a:xfrm>
              <a:off x="0" y="-66675"/>
              <a:ext cx="2167467" cy="576901"/>
            </a:xfrm>
            <a:prstGeom prst="rect">
              <a:avLst/>
            </a:prstGeom>
          </p:spPr>
          <p:txBody>
            <a:bodyPr lIns="50800" tIns="50800" rIns="50800" bIns="50800" rtlCol="0" anchor="ctr"/>
            <a:lstStyle/>
            <a:p>
              <a:pPr algn="ctr">
                <a:lnSpc>
                  <a:spcPts val="4601"/>
                </a:lnSpc>
              </a:pPr>
              <a:endParaRPr/>
            </a:p>
          </p:txBody>
        </p:sp>
      </p:grpSp>
      <p:grpSp>
        <p:nvGrpSpPr>
          <p:cNvPr id="27" name="Group 27"/>
          <p:cNvGrpSpPr/>
          <p:nvPr/>
        </p:nvGrpSpPr>
        <p:grpSpPr>
          <a:xfrm>
            <a:off x="5327155" y="5581650"/>
            <a:ext cx="4465691" cy="915159"/>
            <a:chOff x="0" y="0"/>
            <a:chExt cx="800201" cy="163986"/>
          </a:xfrm>
        </p:grpSpPr>
        <p:sp>
          <p:nvSpPr>
            <p:cNvPr id="28" name="Freeform 28"/>
            <p:cNvSpPr/>
            <p:nvPr/>
          </p:nvSpPr>
          <p:spPr>
            <a:xfrm>
              <a:off x="0" y="0"/>
              <a:ext cx="800201" cy="163986"/>
            </a:xfrm>
            <a:custGeom>
              <a:avLst/>
              <a:gdLst/>
              <a:ahLst/>
              <a:cxnLst/>
              <a:rect l="l" t="t" r="r" b="b"/>
              <a:pathLst>
                <a:path w="800201" h="163986">
                  <a:moveTo>
                    <a:pt x="46808" y="0"/>
                  </a:moveTo>
                  <a:lnTo>
                    <a:pt x="753393" y="0"/>
                  </a:lnTo>
                  <a:cubicBezTo>
                    <a:pt x="765807" y="0"/>
                    <a:pt x="777713" y="4932"/>
                    <a:pt x="786491" y="13710"/>
                  </a:cubicBezTo>
                  <a:cubicBezTo>
                    <a:pt x="795270" y="22488"/>
                    <a:pt x="800201" y="34394"/>
                    <a:pt x="800201" y="46808"/>
                  </a:cubicBezTo>
                  <a:lnTo>
                    <a:pt x="800201" y="117178"/>
                  </a:lnTo>
                  <a:cubicBezTo>
                    <a:pt x="800201" y="143029"/>
                    <a:pt x="779245" y="163986"/>
                    <a:pt x="753393" y="163986"/>
                  </a:cubicBezTo>
                  <a:lnTo>
                    <a:pt x="46808" y="163986"/>
                  </a:lnTo>
                  <a:cubicBezTo>
                    <a:pt x="20957" y="163986"/>
                    <a:pt x="0" y="143029"/>
                    <a:pt x="0" y="117178"/>
                  </a:cubicBezTo>
                  <a:lnTo>
                    <a:pt x="0" y="46808"/>
                  </a:lnTo>
                  <a:cubicBezTo>
                    <a:pt x="0" y="20957"/>
                    <a:pt x="20957" y="0"/>
                    <a:pt x="46808" y="0"/>
                  </a:cubicBezTo>
                  <a:close/>
                </a:path>
              </a:pathLst>
            </a:custGeom>
            <a:solidFill>
              <a:srgbClr val="053985"/>
            </a:solidFill>
            <a:ln w="19050" cap="rnd">
              <a:solidFill>
                <a:srgbClr val="0C4449"/>
              </a:solidFill>
              <a:prstDash val="solid"/>
              <a:round/>
            </a:ln>
          </p:spPr>
          <p:txBody>
            <a:bodyPr/>
            <a:lstStyle/>
            <a:p>
              <a:endParaRPr lang="pt-BR"/>
            </a:p>
          </p:txBody>
        </p:sp>
        <p:sp>
          <p:nvSpPr>
            <p:cNvPr id="29" name="TextBox 29"/>
            <p:cNvSpPr txBox="1"/>
            <p:nvPr/>
          </p:nvSpPr>
          <p:spPr>
            <a:xfrm>
              <a:off x="0" y="-66675"/>
              <a:ext cx="800201" cy="230661"/>
            </a:xfrm>
            <a:prstGeom prst="rect">
              <a:avLst/>
            </a:prstGeom>
          </p:spPr>
          <p:txBody>
            <a:bodyPr lIns="50800" tIns="50800" rIns="50800" bIns="50800" rtlCol="0" anchor="ctr"/>
            <a:lstStyle/>
            <a:p>
              <a:pPr algn="ctr">
                <a:lnSpc>
                  <a:spcPts val="4601"/>
                </a:lnSpc>
              </a:pPr>
              <a:endParaRPr/>
            </a:p>
          </p:txBody>
        </p:sp>
      </p:grpSp>
      <p:grpSp>
        <p:nvGrpSpPr>
          <p:cNvPr id="30" name="Group 30"/>
          <p:cNvGrpSpPr/>
          <p:nvPr/>
        </p:nvGrpSpPr>
        <p:grpSpPr>
          <a:xfrm>
            <a:off x="1512000" y="9618355"/>
            <a:ext cx="12096000" cy="2847421"/>
            <a:chOff x="0" y="0"/>
            <a:chExt cx="2167467" cy="510226"/>
          </a:xfrm>
        </p:grpSpPr>
        <p:sp>
          <p:nvSpPr>
            <p:cNvPr id="31" name="Freeform 31"/>
            <p:cNvSpPr/>
            <p:nvPr/>
          </p:nvSpPr>
          <p:spPr>
            <a:xfrm>
              <a:off x="0" y="0"/>
              <a:ext cx="2167467" cy="510226"/>
            </a:xfrm>
            <a:custGeom>
              <a:avLst/>
              <a:gdLst/>
              <a:ahLst/>
              <a:cxnLst/>
              <a:rect l="l" t="t" r="r" b="b"/>
              <a:pathLst>
                <a:path w="2167467" h="510226">
                  <a:moveTo>
                    <a:pt x="19201" y="0"/>
                  </a:moveTo>
                  <a:lnTo>
                    <a:pt x="2148266" y="0"/>
                  </a:lnTo>
                  <a:cubicBezTo>
                    <a:pt x="2158870" y="0"/>
                    <a:pt x="2167467" y="8597"/>
                    <a:pt x="2167467" y="19201"/>
                  </a:cubicBezTo>
                  <a:lnTo>
                    <a:pt x="2167467" y="491025"/>
                  </a:lnTo>
                  <a:cubicBezTo>
                    <a:pt x="2167467" y="496117"/>
                    <a:pt x="2165444" y="501001"/>
                    <a:pt x="2161843" y="504602"/>
                  </a:cubicBezTo>
                  <a:cubicBezTo>
                    <a:pt x="2158242" y="508203"/>
                    <a:pt x="2153358" y="510226"/>
                    <a:pt x="2148266" y="510226"/>
                  </a:cubicBezTo>
                  <a:lnTo>
                    <a:pt x="19201" y="510226"/>
                  </a:lnTo>
                  <a:cubicBezTo>
                    <a:pt x="14109" y="510226"/>
                    <a:pt x="9225" y="508203"/>
                    <a:pt x="5624" y="504602"/>
                  </a:cubicBezTo>
                  <a:cubicBezTo>
                    <a:pt x="2023" y="501001"/>
                    <a:pt x="0" y="496117"/>
                    <a:pt x="0" y="491025"/>
                  </a:cubicBezTo>
                  <a:lnTo>
                    <a:pt x="0" y="19201"/>
                  </a:lnTo>
                  <a:cubicBezTo>
                    <a:pt x="0" y="14109"/>
                    <a:pt x="2023" y="9225"/>
                    <a:pt x="5624" y="5624"/>
                  </a:cubicBezTo>
                  <a:cubicBezTo>
                    <a:pt x="9225" y="2023"/>
                    <a:pt x="14109" y="0"/>
                    <a:pt x="19201" y="0"/>
                  </a:cubicBezTo>
                  <a:close/>
                </a:path>
              </a:pathLst>
            </a:custGeom>
            <a:solidFill>
              <a:schemeClr val="bg1"/>
            </a:solidFill>
            <a:ln w="23812" cap="rnd">
              <a:solidFill>
                <a:srgbClr val="0C4449"/>
              </a:solidFill>
              <a:prstDash val="solid"/>
              <a:round/>
            </a:ln>
          </p:spPr>
          <p:txBody>
            <a:bodyPr/>
            <a:lstStyle/>
            <a:p>
              <a:endParaRPr lang="pt-BR" dirty="0"/>
            </a:p>
          </p:txBody>
        </p:sp>
        <p:sp>
          <p:nvSpPr>
            <p:cNvPr id="32" name="TextBox 32"/>
            <p:cNvSpPr txBox="1"/>
            <p:nvPr/>
          </p:nvSpPr>
          <p:spPr>
            <a:xfrm>
              <a:off x="0" y="-66675"/>
              <a:ext cx="2167467" cy="576901"/>
            </a:xfrm>
            <a:prstGeom prst="rect">
              <a:avLst/>
            </a:prstGeom>
          </p:spPr>
          <p:txBody>
            <a:bodyPr lIns="50800" tIns="50800" rIns="50800" bIns="50800" rtlCol="0" anchor="ctr"/>
            <a:lstStyle/>
            <a:p>
              <a:pPr algn="ctr">
                <a:lnSpc>
                  <a:spcPts val="4601"/>
                </a:lnSpc>
              </a:pPr>
              <a:endParaRPr/>
            </a:p>
          </p:txBody>
        </p:sp>
      </p:grpSp>
      <p:grpSp>
        <p:nvGrpSpPr>
          <p:cNvPr id="33" name="Group 33"/>
          <p:cNvGrpSpPr/>
          <p:nvPr/>
        </p:nvGrpSpPr>
        <p:grpSpPr>
          <a:xfrm>
            <a:off x="5327155" y="9160776"/>
            <a:ext cx="4465691" cy="915159"/>
            <a:chOff x="0" y="0"/>
            <a:chExt cx="800201" cy="163986"/>
          </a:xfrm>
        </p:grpSpPr>
        <p:sp>
          <p:nvSpPr>
            <p:cNvPr id="34" name="Freeform 34"/>
            <p:cNvSpPr/>
            <p:nvPr/>
          </p:nvSpPr>
          <p:spPr>
            <a:xfrm>
              <a:off x="0" y="0"/>
              <a:ext cx="800201" cy="163986"/>
            </a:xfrm>
            <a:custGeom>
              <a:avLst/>
              <a:gdLst/>
              <a:ahLst/>
              <a:cxnLst/>
              <a:rect l="l" t="t" r="r" b="b"/>
              <a:pathLst>
                <a:path w="800201" h="163986">
                  <a:moveTo>
                    <a:pt x="46808" y="0"/>
                  </a:moveTo>
                  <a:lnTo>
                    <a:pt x="753393" y="0"/>
                  </a:lnTo>
                  <a:cubicBezTo>
                    <a:pt x="765807" y="0"/>
                    <a:pt x="777713" y="4932"/>
                    <a:pt x="786491" y="13710"/>
                  </a:cubicBezTo>
                  <a:cubicBezTo>
                    <a:pt x="795270" y="22488"/>
                    <a:pt x="800201" y="34394"/>
                    <a:pt x="800201" y="46808"/>
                  </a:cubicBezTo>
                  <a:lnTo>
                    <a:pt x="800201" y="117178"/>
                  </a:lnTo>
                  <a:cubicBezTo>
                    <a:pt x="800201" y="143029"/>
                    <a:pt x="779245" y="163986"/>
                    <a:pt x="753393" y="163986"/>
                  </a:cubicBezTo>
                  <a:lnTo>
                    <a:pt x="46808" y="163986"/>
                  </a:lnTo>
                  <a:cubicBezTo>
                    <a:pt x="20957" y="163986"/>
                    <a:pt x="0" y="143029"/>
                    <a:pt x="0" y="117178"/>
                  </a:cubicBezTo>
                  <a:lnTo>
                    <a:pt x="0" y="46808"/>
                  </a:lnTo>
                  <a:cubicBezTo>
                    <a:pt x="0" y="20957"/>
                    <a:pt x="20957" y="0"/>
                    <a:pt x="46808" y="0"/>
                  </a:cubicBezTo>
                  <a:close/>
                </a:path>
              </a:pathLst>
            </a:custGeom>
            <a:solidFill>
              <a:srgbClr val="053985"/>
            </a:solidFill>
            <a:ln w="19050" cap="rnd">
              <a:solidFill>
                <a:srgbClr val="0C4449"/>
              </a:solidFill>
              <a:prstDash val="solid"/>
              <a:round/>
            </a:ln>
          </p:spPr>
          <p:txBody>
            <a:bodyPr/>
            <a:lstStyle/>
            <a:p>
              <a:endParaRPr lang="pt-BR"/>
            </a:p>
          </p:txBody>
        </p:sp>
        <p:sp>
          <p:nvSpPr>
            <p:cNvPr id="35" name="TextBox 35"/>
            <p:cNvSpPr txBox="1"/>
            <p:nvPr/>
          </p:nvSpPr>
          <p:spPr>
            <a:xfrm>
              <a:off x="0" y="-66675"/>
              <a:ext cx="800201" cy="230661"/>
            </a:xfrm>
            <a:prstGeom prst="rect">
              <a:avLst/>
            </a:prstGeom>
          </p:spPr>
          <p:txBody>
            <a:bodyPr lIns="50800" tIns="50800" rIns="50800" bIns="50800" rtlCol="0" anchor="ctr"/>
            <a:lstStyle/>
            <a:p>
              <a:pPr algn="ctr">
                <a:lnSpc>
                  <a:spcPts val="4601"/>
                </a:lnSpc>
              </a:pPr>
              <a:endParaRPr/>
            </a:p>
          </p:txBody>
        </p:sp>
      </p:grpSp>
      <p:sp>
        <p:nvSpPr>
          <p:cNvPr id="37" name="TextBox 37"/>
          <p:cNvSpPr txBox="1"/>
          <p:nvPr/>
        </p:nvSpPr>
        <p:spPr>
          <a:xfrm>
            <a:off x="733127" y="538213"/>
            <a:ext cx="13412711" cy="1249573"/>
          </a:xfrm>
          <a:prstGeom prst="rect">
            <a:avLst/>
          </a:prstGeom>
        </p:spPr>
        <p:txBody>
          <a:bodyPr wrap="square" lIns="0" tIns="0" rIns="0" bIns="0" rtlCol="0" anchor="t">
            <a:spAutoFit/>
          </a:bodyPr>
          <a:lstStyle/>
          <a:p>
            <a:pPr algn="ctr">
              <a:lnSpc>
                <a:spcPts val="2703"/>
              </a:lnSpc>
            </a:pPr>
            <a:r>
              <a:rPr lang="en-US" sz="3500" spc="-10" dirty="0">
                <a:solidFill>
                  <a:srgbClr val="FEFFFA"/>
                </a:solidFill>
                <a:latin typeface="Oswald Medium" pitchFamily="2" charset="0"/>
                <a:sym typeface="Code Pro Bold"/>
              </a:rPr>
              <a:t>XI  Workshop  on  Research, Technology  and  Materials  Science</a:t>
            </a:r>
          </a:p>
          <a:p>
            <a:pPr algn="ctr"/>
            <a:r>
              <a:rPr lang="en-US" sz="3500" spc="-10" dirty="0">
                <a:solidFill>
                  <a:srgbClr val="FEFFFA"/>
                </a:solidFill>
                <a:latin typeface="Oswald Medium" pitchFamily="2" charset="0"/>
                <a:sym typeface="Code Pro Bold"/>
              </a:rPr>
              <a:t>&amp;</a:t>
            </a:r>
          </a:p>
          <a:p>
            <a:pPr algn="ctr">
              <a:lnSpc>
                <a:spcPts val="2703"/>
              </a:lnSpc>
            </a:pPr>
            <a:r>
              <a:rPr lang="en-US" sz="3500" spc="-10" dirty="0">
                <a:solidFill>
                  <a:srgbClr val="FEFFFA"/>
                </a:solidFill>
                <a:latin typeface="Oswald Medium" pitchFamily="2" charset="0"/>
                <a:sym typeface="Code Pro Bold"/>
              </a:rPr>
              <a:t>I  International  Symposium  on  Materials  and  Biomaterials </a:t>
            </a:r>
          </a:p>
        </p:txBody>
      </p:sp>
      <p:sp>
        <p:nvSpPr>
          <p:cNvPr id="39" name="TextBox 39"/>
          <p:cNvSpPr txBox="1"/>
          <p:nvPr/>
        </p:nvSpPr>
        <p:spPr>
          <a:xfrm>
            <a:off x="5220864" y="1856297"/>
            <a:ext cx="4804611" cy="696729"/>
          </a:xfrm>
          <a:prstGeom prst="rect">
            <a:avLst/>
          </a:prstGeom>
        </p:spPr>
        <p:txBody>
          <a:bodyPr wrap="square" lIns="0" tIns="0" rIns="0" bIns="0" rtlCol="0" anchor="t">
            <a:spAutoFit/>
          </a:bodyPr>
          <a:lstStyle/>
          <a:p>
            <a:pPr algn="ctr">
              <a:lnSpc>
                <a:spcPts val="2703"/>
              </a:lnSpc>
            </a:pPr>
            <a:r>
              <a:rPr lang="en-US" sz="2703" spc="-10" dirty="0" err="1">
                <a:solidFill>
                  <a:srgbClr val="FEFFFA"/>
                </a:solidFill>
                <a:latin typeface="Darker Grotesque Ultra-Bold"/>
                <a:ea typeface="Darker Grotesque Ultra-Bold"/>
                <a:cs typeface="Darker Grotesque Ultra-Bold"/>
                <a:sym typeface="Darker Grotesque Ultra-Bold"/>
              </a:rPr>
              <a:t>UFSCar</a:t>
            </a:r>
            <a:r>
              <a:rPr lang="en-US" sz="2703" spc="-10" dirty="0">
                <a:solidFill>
                  <a:srgbClr val="FEFFFA"/>
                </a:solidFill>
                <a:latin typeface="Darker Grotesque Ultra-Bold"/>
                <a:ea typeface="Darker Grotesque Ultra-Bold"/>
                <a:cs typeface="Darker Grotesque Ultra-Bold"/>
                <a:sym typeface="Darker Grotesque Ultra-Bold"/>
              </a:rPr>
              <a:t> Sorocaba (SP)-Brazil</a:t>
            </a:r>
          </a:p>
          <a:p>
            <a:pPr algn="ctr">
              <a:lnSpc>
                <a:spcPts val="2703"/>
              </a:lnSpc>
            </a:pPr>
            <a:r>
              <a:rPr lang="en-US" sz="2703" spc="-10" dirty="0">
                <a:solidFill>
                  <a:srgbClr val="FEFFFA"/>
                </a:solidFill>
                <a:latin typeface="Darker Grotesque Ultra-Bold"/>
                <a:ea typeface="Darker Grotesque Ultra-Bold"/>
                <a:cs typeface="Darker Grotesque Ultra-Bold"/>
                <a:sym typeface="Darker Grotesque Ultra-Bold"/>
              </a:rPr>
              <a:t>December 2 to 4, 2025</a:t>
            </a:r>
          </a:p>
        </p:txBody>
      </p:sp>
      <p:sp>
        <p:nvSpPr>
          <p:cNvPr id="42" name="TextBox 42"/>
          <p:cNvSpPr txBox="1"/>
          <p:nvPr/>
        </p:nvSpPr>
        <p:spPr>
          <a:xfrm>
            <a:off x="1391790" y="14112258"/>
            <a:ext cx="6533140" cy="2606483"/>
          </a:xfrm>
          <a:prstGeom prst="rect">
            <a:avLst/>
          </a:prstGeom>
        </p:spPr>
        <p:txBody>
          <a:bodyPr wrap="square" lIns="0" tIns="0" rIns="0" bIns="0" rtlCol="0" anchor="t">
            <a:spAutoFit/>
          </a:bodyPr>
          <a:lstStyle/>
          <a:p>
            <a:pPr marL="302259" lvl="1" algn="just">
              <a:lnSpc>
                <a:spcPts val="2939"/>
              </a:lnSpc>
            </a:pPr>
            <a:r>
              <a:rPr lang="en-US" sz="2500" b="1" dirty="0">
                <a:solidFill>
                  <a:schemeClr val="tx2"/>
                </a:solidFill>
                <a:latin typeface="Avenir Light" panose="020B0403020203020204" pitchFamily="34" charset="-78"/>
                <a:ea typeface="Darker Grotesque Semi-Bold"/>
                <a:cs typeface="Avenir Light" panose="020B0403020203020204" pitchFamily="34" charset="-78"/>
                <a:sym typeface="Darker Grotesque Semi-Bold"/>
              </a:rPr>
              <a:t>The Results section presents the findings of the study in a clear and objective manner, using text, tables, and figures when appropriate. It reports the data obtained without interpretation, allowing readers to evaluate the outcomes of the experiments..</a:t>
            </a:r>
          </a:p>
        </p:txBody>
      </p:sp>
      <p:sp>
        <p:nvSpPr>
          <p:cNvPr id="43" name="TextBox 43"/>
          <p:cNvSpPr txBox="1"/>
          <p:nvPr/>
        </p:nvSpPr>
        <p:spPr>
          <a:xfrm>
            <a:off x="8623300" y="14158710"/>
            <a:ext cx="4800600" cy="3077766"/>
          </a:xfrm>
          <a:prstGeom prst="rect">
            <a:avLst/>
          </a:prstGeom>
        </p:spPr>
        <p:txBody>
          <a:bodyPr wrap="square" lIns="0" tIns="0" rIns="0" bIns="0" rtlCol="0" anchor="t">
            <a:spAutoFit/>
          </a:bodyPr>
          <a:lstStyle/>
          <a:p>
            <a:pPr algn="just">
              <a:lnSpc>
                <a:spcPts val="3025"/>
              </a:lnSpc>
            </a:pPr>
            <a:r>
              <a:rPr lang="en-US" sz="2500" b="1" dirty="0">
                <a:solidFill>
                  <a:schemeClr val="tx2"/>
                </a:solidFill>
                <a:latin typeface="Avenir Light" panose="020B0403020203020204" pitchFamily="34" charset="-78"/>
                <a:ea typeface="Darker Grotesque Semi-Bold"/>
                <a:cs typeface="Avenir Light" panose="020B0403020203020204" pitchFamily="34" charset="-78"/>
                <a:sym typeface="Darker Grotesque Semi-Bold"/>
              </a:rPr>
              <a:t>The Conclusion section summarizes the main findings of the study, highlighting their significance and implications. It may also suggest future research directions or potential applications based on the results.</a:t>
            </a:r>
            <a:endParaRPr lang="en-US" sz="2500" b="1" dirty="0">
              <a:solidFill>
                <a:srgbClr val="093337"/>
              </a:solidFill>
              <a:latin typeface="Darker Grotesque Semi-Bold"/>
              <a:ea typeface="Darker Grotesque Semi-Bold"/>
              <a:cs typeface="Darker Grotesque Semi-Bold"/>
              <a:sym typeface="Darker Grotesque Semi-Bold"/>
            </a:endParaRPr>
          </a:p>
        </p:txBody>
      </p:sp>
      <p:sp>
        <p:nvSpPr>
          <p:cNvPr id="44" name="TextBox 44"/>
          <p:cNvSpPr txBox="1"/>
          <p:nvPr/>
        </p:nvSpPr>
        <p:spPr>
          <a:xfrm>
            <a:off x="9261698" y="12964508"/>
            <a:ext cx="3458388" cy="461665"/>
          </a:xfrm>
          <a:prstGeom prst="rect">
            <a:avLst/>
          </a:prstGeom>
        </p:spPr>
        <p:txBody>
          <a:bodyPr lIns="0" tIns="0" rIns="0" bIns="0" rtlCol="0" anchor="t">
            <a:spAutoFit/>
          </a:bodyPr>
          <a:lstStyle/>
          <a:p>
            <a:pPr algn="ctr">
              <a:lnSpc>
                <a:spcPts val="3569"/>
              </a:lnSpc>
            </a:pPr>
            <a:r>
              <a:rPr lang="en-US" sz="3399" b="1" dirty="0">
                <a:solidFill>
                  <a:schemeClr val="bg1"/>
                </a:solidFill>
                <a:latin typeface="Oswald Medium" pitchFamily="2" charset="0"/>
                <a:ea typeface="Darker Grotesque Heavy"/>
                <a:cs typeface="Darker Grotesque Heavy"/>
                <a:sym typeface="Darker Grotesque Heavy"/>
              </a:rPr>
              <a:t>CONCLUSION</a:t>
            </a:r>
          </a:p>
        </p:txBody>
      </p:sp>
      <p:sp>
        <p:nvSpPr>
          <p:cNvPr id="45" name="TextBox 45"/>
          <p:cNvSpPr txBox="1"/>
          <p:nvPr/>
        </p:nvSpPr>
        <p:spPr>
          <a:xfrm>
            <a:off x="3107907" y="12964508"/>
            <a:ext cx="3458388" cy="461665"/>
          </a:xfrm>
          <a:prstGeom prst="rect">
            <a:avLst/>
          </a:prstGeom>
        </p:spPr>
        <p:txBody>
          <a:bodyPr lIns="0" tIns="0" rIns="0" bIns="0" rtlCol="0" anchor="t">
            <a:spAutoFit/>
          </a:bodyPr>
          <a:lstStyle/>
          <a:p>
            <a:pPr algn="ctr">
              <a:lnSpc>
                <a:spcPts val="3569"/>
              </a:lnSpc>
            </a:pPr>
            <a:r>
              <a:rPr lang="en-US" sz="3399" b="1" dirty="0">
                <a:solidFill>
                  <a:schemeClr val="bg1"/>
                </a:solidFill>
                <a:latin typeface="Oswald Medium" pitchFamily="2" charset="0"/>
                <a:ea typeface="Darker Grotesque Heavy"/>
                <a:cs typeface="Darker Grotesque Heavy"/>
                <a:sym typeface="Darker Grotesque Heavy"/>
              </a:rPr>
              <a:t>RESULTS</a:t>
            </a:r>
          </a:p>
        </p:txBody>
      </p:sp>
      <p:sp>
        <p:nvSpPr>
          <p:cNvPr id="46" name="TextBox 46"/>
          <p:cNvSpPr txBox="1"/>
          <p:nvPr/>
        </p:nvSpPr>
        <p:spPr>
          <a:xfrm>
            <a:off x="5327155" y="5804157"/>
            <a:ext cx="4465691" cy="476990"/>
          </a:xfrm>
          <a:prstGeom prst="rect">
            <a:avLst/>
          </a:prstGeom>
        </p:spPr>
        <p:txBody>
          <a:bodyPr lIns="0" tIns="0" rIns="0" bIns="0" rtlCol="0" anchor="t">
            <a:spAutoFit/>
          </a:bodyPr>
          <a:lstStyle/>
          <a:p>
            <a:pPr algn="ctr">
              <a:lnSpc>
                <a:spcPts val="3569"/>
              </a:lnSpc>
            </a:pPr>
            <a:r>
              <a:rPr lang="en-US" sz="3399" b="1" dirty="0">
                <a:solidFill>
                  <a:schemeClr val="bg1"/>
                </a:solidFill>
                <a:latin typeface="Oswald Medium" pitchFamily="2" charset="0"/>
                <a:ea typeface="Darker Grotesque Heavy"/>
                <a:cs typeface="Avenir Light" panose="020B0403020203020204" pitchFamily="34" charset="-78"/>
                <a:sym typeface="Darker Grotesque Heavy"/>
              </a:rPr>
              <a:t>INTRODUCTION</a:t>
            </a:r>
          </a:p>
        </p:txBody>
      </p:sp>
      <p:sp>
        <p:nvSpPr>
          <p:cNvPr id="47" name="TextBox 47"/>
          <p:cNvSpPr txBox="1"/>
          <p:nvPr/>
        </p:nvSpPr>
        <p:spPr>
          <a:xfrm>
            <a:off x="1689099" y="6718189"/>
            <a:ext cx="11734801" cy="1923604"/>
          </a:xfrm>
          <a:prstGeom prst="rect">
            <a:avLst/>
          </a:prstGeom>
        </p:spPr>
        <p:txBody>
          <a:bodyPr wrap="square" lIns="0" tIns="0" rIns="0" bIns="0" rtlCol="0" anchor="t">
            <a:spAutoFit/>
          </a:bodyPr>
          <a:lstStyle/>
          <a:p>
            <a:pPr algn="just">
              <a:lnSpc>
                <a:spcPts val="3025"/>
              </a:lnSpc>
            </a:pPr>
            <a:r>
              <a:rPr lang="en-US" sz="2500" dirty="0">
                <a:solidFill>
                  <a:schemeClr val="tx2"/>
                </a:solidFill>
                <a:latin typeface="Avenir Light" panose="020B0403020203020204" pitchFamily="34" charset="-78"/>
                <a:ea typeface="Darker Grotesque Semi-Bold"/>
                <a:cs typeface="Avenir Light" panose="020B0403020203020204" pitchFamily="34" charset="-78"/>
                <a:sym typeface="Darker Grotesque Semi-Bold"/>
              </a:rPr>
              <a:t>An introduction is the opening section that provides context for the study. It presents the background of the research problem, highlights the current state of knowledge and its limitations, and identifies the research gap. The introduction also states the objectives and significance of the study, guiding the reader to understand why the research was conducted and what it aims to achieve.</a:t>
            </a:r>
            <a:endParaRPr lang="en-US" sz="2881" dirty="0">
              <a:solidFill>
                <a:schemeClr val="tx2"/>
              </a:solidFill>
              <a:latin typeface="Avenir Light" panose="020B0403020203020204" pitchFamily="34" charset="-78"/>
              <a:ea typeface="Darker Grotesque Semi-Bold"/>
              <a:cs typeface="Avenir Light" panose="020B0403020203020204" pitchFamily="34" charset="-78"/>
              <a:sym typeface="Darker Grotesque Semi-Bold"/>
            </a:endParaRPr>
          </a:p>
        </p:txBody>
      </p:sp>
      <p:sp>
        <p:nvSpPr>
          <p:cNvPr id="48" name="TextBox 48"/>
          <p:cNvSpPr txBox="1"/>
          <p:nvPr/>
        </p:nvSpPr>
        <p:spPr>
          <a:xfrm>
            <a:off x="5822040" y="9383283"/>
            <a:ext cx="3475920" cy="461665"/>
          </a:xfrm>
          <a:prstGeom prst="rect">
            <a:avLst/>
          </a:prstGeom>
        </p:spPr>
        <p:txBody>
          <a:bodyPr lIns="0" tIns="0" rIns="0" bIns="0" rtlCol="0" anchor="t">
            <a:spAutoFit/>
          </a:bodyPr>
          <a:lstStyle/>
          <a:p>
            <a:pPr algn="ctr">
              <a:lnSpc>
                <a:spcPts val="3569"/>
              </a:lnSpc>
            </a:pPr>
            <a:r>
              <a:rPr lang="en-US" sz="3399" b="1" dirty="0">
                <a:solidFill>
                  <a:schemeClr val="bg1"/>
                </a:solidFill>
                <a:latin typeface="Oswald Medium" pitchFamily="2" charset="0"/>
                <a:ea typeface="Darker Grotesque Heavy"/>
                <a:cs typeface="Darker Grotesque Heavy"/>
                <a:sym typeface="Darker Grotesque Heavy"/>
              </a:rPr>
              <a:t>METHODOLOGY</a:t>
            </a:r>
          </a:p>
        </p:txBody>
      </p:sp>
      <p:sp>
        <p:nvSpPr>
          <p:cNvPr id="49" name="TextBox 49"/>
          <p:cNvSpPr txBox="1"/>
          <p:nvPr/>
        </p:nvSpPr>
        <p:spPr>
          <a:xfrm>
            <a:off x="1690913" y="10457001"/>
            <a:ext cx="11588054" cy="1442703"/>
          </a:xfrm>
          <a:prstGeom prst="rect">
            <a:avLst/>
          </a:prstGeom>
        </p:spPr>
        <p:txBody>
          <a:bodyPr wrap="square" lIns="0" tIns="0" rIns="0" bIns="0" rtlCol="0" anchor="t">
            <a:spAutoFit/>
          </a:bodyPr>
          <a:lstStyle/>
          <a:p>
            <a:pPr algn="just">
              <a:lnSpc>
                <a:spcPts val="2834"/>
              </a:lnSpc>
            </a:pPr>
            <a:r>
              <a:rPr lang="en-US" sz="2500" dirty="0">
                <a:solidFill>
                  <a:schemeClr val="tx2"/>
                </a:solidFill>
                <a:latin typeface="Avenir Light" panose="020B0403020203020204" pitchFamily="34" charset="-78"/>
                <a:ea typeface="Darker Grotesque Semi-Bold"/>
                <a:cs typeface="Avenir Light" panose="020B0403020203020204" pitchFamily="34" charset="-78"/>
                <a:sym typeface="Darker Grotesque Semi-Bold"/>
              </a:rPr>
              <a:t>The Materials and Methods section describes, in detail, the experimental design, materials, and procedures used in the study. It provides enough information for other researchers to replicate the work, ensuring transparency and reproducibility of the results..</a:t>
            </a:r>
          </a:p>
        </p:txBody>
      </p:sp>
      <p:pic>
        <p:nvPicPr>
          <p:cNvPr id="57" name="Imagem 56" descr="Ícone&#10;&#10;O conteúdo gerado por IA pode estar incorreto.">
            <a:extLst>
              <a:ext uri="{FF2B5EF4-FFF2-40B4-BE49-F238E27FC236}">
                <a16:creationId xmlns:a16="http://schemas.microsoft.com/office/drawing/2014/main" id="{F38B5C47-D3EA-3530-2E59-55F0EDF77B6C}"/>
              </a:ext>
            </a:extLst>
          </p:cNvPr>
          <p:cNvPicPr>
            <a:picLocks noChangeAspect="1"/>
          </p:cNvPicPr>
          <p:nvPr/>
        </p:nvPicPr>
        <p:blipFill>
          <a:blip r:embed="rId6" cstate="print">
            <a:clrChange>
              <a:clrFrom>
                <a:srgbClr val="D9D9D9"/>
              </a:clrFrom>
              <a:clrTo>
                <a:srgbClr val="D9D9D9">
                  <a:alpha val="0"/>
                </a:srgbClr>
              </a:clrTo>
            </a:clrChange>
            <a:extLst>
              <a:ext uri="{28A0092B-C50C-407E-A947-70E740481C1C}">
                <a14:useLocalDpi xmlns:a14="http://schemas.microsoft.com/office/drawing/2010/main" val="0"/>
              </a:ext>
            </a:extLst>
          </a:blip>
          <a:stretch>
            <a:fillRect/>
          </a:stretch>
        </p:blipFill>
        <p:spPr>
          <a:xfrm>
            <a:off x="-187531" y="-310642"/>
            <a:ext cx="2381662" cy="2977078"/>
          </a:xfrm>
          <a:prstGeom prst="rect">
            <a:avLst/>
          </a:prstGeom>
        </p:spPr>
      </p:pic>
      <p:sp>
        <p:nvSpPr>
          <p:cNvPr id="58" name="TextBox 37">
            <a:extLst>
              <a:ext uri="{FF2B5EF4-FFF2-40B4-BE49-F238E27FC236}">
                <a16:creationId xmlns:a16="http://schemas.microsoft.com/office/drawing/2014/main" id="{6D16AFB2-D668-8C6E-3D82-43B942B0E6F1}"/>
              </a:ext>
            </a:extLst>
          </p:cNvPr>
          <p:cNvSpPr txBox="1"/>
          <p:nvPr/>
        </p:nvSpPr>
        <p:spPr>
          <a:xfrm>
            <a:off x="1037184" y="3212885"/>
            <a:ext cx="13049428" cy="409728"/>
          </a:xfrm>
          <a:prstGeom prst="rect">
            <a:avLst/>
          </a:prstGeom>
        </p:spPr>
        <p:txBody>
          <a:bodyPr wrap="square" lIns="0" tIns="0" rIns="0" bIns="0" rtlCol="0" anchor="t">
            <a:spAutoFit/>
          </a:bodyPr>
          <a:lstStyle/>
          <a:p>
            <a:pPr algn="ctr">
              <a:lnSpc>
                <a:spcPts val="2703"/>
              </a:lnSpc>
            </a:pPr>
            <a:r>
              <a:rPr lang="en-US" sz="4500" b="1" spc="-10" dirty="0">
                <a:solidFill>
                  <a:schemeClr val="tx2"/>
                </a:solidFill>
                <a:latin typeface="Oswald Medium" pitchFamily="2" charset="0"/>
                <a:sym typeface="Code Pro Bold"/>
              </a:rPr>
              <a:t>Title of de Work</a:t>
            </a:r>
            <a:endParaRPr lang="en-US" sz="4500" b="1" spc="-10" dirty="0">
              <a:solidFill>
                <a:srgbClr val="FEFFFA"/>
              </a:solidFill>
              <a:latin typeface="Oswald Medium" pitchFamily="2" charset="0"/>
              <a:sym typeface="Code Pro Bold"/>
            </a:endParaRPr>
          </a:p>
        </p:txBody>
      </p:sp>
      <p:sp>
        <p:nvSpPr>
          <p:cNvPr id="59" name="TextBox 37">
            <a:extLst>
              <a:ext uri="{FF2B5EF4-FFF2-40B4-BE49-F238E27FC236}">
                <a16:creationId xmlns:a16="http://schemas.microsoft.com/office/drawing/2014/main" id="{0448B7CB-4BDA-793B-0066-1A0C01FF3C0D}"/>
              </a:ext>
            </a:extLst>
          </p:cNvPr>
          <p:cNvSpPr txBox="1"/>
          <p:nvPr/>
        </p:nvSpPr>
        <p:spPr>
          <a:xfrm>
            <a:off x="1003300" y="3752850"/>
            <a:ext cx="13049428" cy="352019"/>
          </a:xfrm>
          <a:prstGeom prst="rect">
            <a:avLst/>
          </a:prstGeom>
        </p:spPr>
        <p:txBody>
          <a:bodyPr wrap="square" lIns="0" tIns="0" rIns="0" bIns="0" rtlCol="0" anchor="t">
            <a:spAutoFit/>
          </a:bodyPr>
          <a:lstStyle/>
          <a:p>
            <a:pPr algn="ctr">
              <a:lnSpc>
                <a:spcPts val="2703"/>
              </a:lnSpc>
            </a:pPr>
            <a:r>
              <a:rPr lang="en-US" sz="2400" spc="-10" dirty="0">
                <a:solidFill>
                  <a:schemeClr val="tx2"/>
                </a:solidFill>
                <a:latin typeface="Avenir Light" panose="020B0403020203020204" pitchFamily="34" charset="-78"/>
                <a:cs typeface="Avenir Light" panose="020B0403020203020204" pitchFamily="34" charset="-78"/>
                <a:sym typeface="Code Pro Bold"/>
              </a:rPr>
              <a:t>Author</a:t>
            </a:r>
            <a:r>
              <a:rPr lang="en-US" sz="2400" spc="-10" baseline="30000" dirty="0">
                <a:solidFill>
                  <a:schemeClr val="tx2"/>
                </a:solidFill>
                <a:latin typeface="Avenir Light" panose="020B0403020203020204" pitchFamily="34" charset="-78"/>
                <a:cs typeface="Avenir Light" panose="020B0403020203020204" pitchFamily="34" charset="-78"/>
                <a:sym typeface="Code Pro Bold"/>
              </a:rPr>
              <a:t>1</a:t>
            </a:r>
            <a:r>
              <a:rPr lang="en-US" sz="2400" spc="-10" dirty="0">
                <a:solidFill>
                  <a:schemeClr val="tx2"/>
                </a:solidFill>
                <a:latin typeface="Avenir Light" panose="020B0403020203020204" pitchFamily="34" charset="-78"/>
                <a:cs typeface="Avenir Light" panose="020B0403020203020204" pitchFamily="34" charset="-78"/>
                <a:sym typeface="Code Pro Bold"/>
              </a:rPr>
              <a:t>, Author</a:t>
            </a:r>
            <a:r>
              <a:rPr lang="en-US" sz="2400" spc="-10" baseline="30000" dirty="0">
                <a:solidFill>
                  <a:schemeClr val="tx2"/>
                </a:solidFill>
                <a:latin typeface="Avenir Light" panose="020B0403020203020204" pitchFamily="34" charset="-78"/>
                <a:cs typeface="Avenir Light" panose="020B0403020203020204" pitchFamily="34" charset="-78"/>
                <a:sym typeface="Code Pro Bold"/>
              </a:rPr>
              <a:t>2</a:t>
            </a:r>
            <a:r>
              <a:rPr lang="en-US" sz="2400" spc="-10" dirty="0">
                <a:solidFill>
                  <a:schemeClr val="tx2"/>
                </a:solidFill>
                <a:latin typeface="Avenir Light" panose="020B0403020203020204" pitchFamily="34" charset="-78"/>
                <a:cs typeface="Avenir Light" panose="020B0403020203020204" pitchFamily="34" charset="-78"/>
                <a:sym typeface="Code Pro Bold"/>
              </a:rPr>
              <a:t>, Author</a:t>
            </a:r>
            <a:r>
              <a:rPr lang="en-US" sz="2400" spc="-10" baseline="30000" dirty="0">
                <a:solidFill>
                  <a:schemeClr val="tx2"/>
                </a:solidFill>
                <a:latin typeface="Avenir Light" panose="020B0403020203020204" pitchFamily="34" charset="-78"/>
                <a:cs typeface="Avenir Light" panose="020B0403020203020204" pitchFamily="34" charset="-78"/>
                <a:sym typeface="Code Pro Bold"/>
              </a:rPr>
              <a:t>3</a:t>
            </a:r>
            <a:endParaRPr lang="en-US" sz="2400" spc="-10" dirty="0">
              <a:solidFill>
                <a:srgbClr val="FEFFFA"/>
              </a:solidFill>
              <a:latin typeface="Oswald Medium" pitchFamily="2" charset="0"/>
              <a:sym typeface="Code Pro Bold"/>
            </a:endParaRPr>
          </a:p>
        </p:txBody>
      </p:sp>
      <p:sp>
        <p:nvSpPr>
          <p:cNvPr id="14" name="TextBox 37">
            <a:extLst>
              <a:ext uri="{FF2B5EF4-FFF2-40B4-BE49-F238E27FC236}">
                <a16:creationId xmlns:a16="http://schemas.microsoft.com/office/drawing/2014/main" id="{1758D1D8-2A7D-3799-3740-D3464CD3CF86}"/>
              </a:ext>
            </a:extLst>
          </p:cNvPr>
          <p:cNvSpPr txBox="1"/>
          <p:nvPr/>
        </p:nvSpPr>
        <p:spPr>
          <a:xfrm>
            <a:off x="1037184" y="4210050"/>
            <a:ext cx="13049428" cy="1029128"/>
          </a:xfrm>
          <a:prstGeom prst="rect">
            <a:avLst/>
          </a:prstGeom>
        </p:spPr>
        <p:txBody>
          <a:bodyPr wrap="square" lIns="0" tIns="0" rIns="0" bIns="0" rtlCol="0" anchor="t">
            <a:spAutoFit/>
          </a:bodyPr>
          <a:lstStyle/>
          <a:p>
            <a:pPr algn="ctr">
              <a:lnSpc>
                <a:spcPts val="2703"/>
              </a:lnSpc>
            </a:pPr>
            <a:r>
              <a:rPr lang="en-US" sz="2000" spc="-10" baseline="30000" dirty="0">
                <a:solidFill>
                  <a:schemeClr val="tx2"/>
                </a:solidFill>
                <a:latin typeface="Avenir Light" panose="020B0403020203020204" pitchFamily="34" charset="-78"/>
                <a:cs typeface="Avenir Light" panose="020B0403020203020204" pitchFamily="34" charset="-78"/>
                <a:sym typeface="Code Pro Bold"/>
              </a:rPr>
              <a:t>1</a:t>
            </a:r>
            <a:r>
              <a:rPr lang="en-US" sz="2000" spc="-10" dirty="0">
                <a:solidFill>
                  <a:schemeClr val="tx2"/>
                </a:solidFill>
                <a:latin typeface="Avenir Light" panose="020B0403020203020204" pitchFamily="34" charset="-78"/>
                <a:cs typeface="Avenir Light" panose="020B0403020203020204" pitchFamily="34" charset="-78"/>
                <a:sym typeface="Code Pro Bold"/>
              </a:rPr>
              <a:t>Affiliation</a:t>
            </a:r>
          </a:p>
          <a:p>
            <a:pPr algn="ctr">
              <a:lnSpc>
                <a:spcPts val="2703"/>
              </a:lnSpc>
            </a:pPr>
            <a:r>
              <a:rPr lang="en-US" sz="2000" spc="-10" baseline="30000" dirty="0">
                <a:solidFill>
                  <a:schemeClr val="tx2"/>
                </a:solidFill>
                <a:latin typeface="Avenir Light" panose="020B0403020203020204" pitchFamily="34" charset="-78"/>
                <a:cs typeface="Avenir Light" panose="020B0403020203020204" pitchFamily="34" charset="-78"/>
                <a:sym typeface="Code Pro Bold"/>
              </a:rPr>
              <a:t>2</a:t>
            </a:r>
            <a:r>
              <a:rPr lang="en-US" sz="2000" spc="-10" dirty="0">
                <a:solidFill>
                  <a:schemeClr val="tx2"/>
                </a:solidFill>
                <a:latin typeface="Avenir Light" panose="020B0403020203020204" pitchFamily="34" charset="-78"/>
                <a:cs typeface="Avenir Light" panose="020B0403020203020204" pitchFamily="34" charset="-78"/>
                <a:sym typeface="Code Pro Bold"/>
              </a:rPr>
              <a:t>Affiliation</a:t>
            </a:r>
          </a:p>
          <a:p>
            <a:pPr algn="ctr">
              <a:lnSpc>
                <a:spcPts val="2703"/>
              </a:lnSpc>
            </a:pPr>
            <a:r>
              <a:rPr lang="en-US" sz="2000" spc="-10" baseline="30000" dirty="0">
                <a:solidFill>
                  <a:schemeClr val="tx2"/>
                </a:solidFill>
                <a:latin typeface="Avenir Light" panose="020B0403020203020204" pitchFamily="34" charset="-78"/>
                <a:cs typeface="Avenir Light" panose="020B0403020203020204" pitchFamily="34" charset="-78"/>
                <a:sym typeface="Code Pro Bold"/>
              </a:rPr>
              <a:t>3</a:t>
            </a:r>
            <a:r>
              <a:rPr lang="en-US" sz="2000" spc="-10" dirty="0">
                <a:solidFill>
                  <a:schemeClr val="tx2"/>
                </a:solidFill>
                <a:latin typeface="Avenir Light" panose="020B0403020203020204" pitchFamily="34" charset="-78"/>
                <a:cs typeface="Avenir Light" panose="020B0403020203020204" pitchFamily="34" charset="-78"/>
                <a:sym typeface="Code Pro Bold"/>
              </a:rPr>
              <a:t>Affiliation</a:t>
            </a:r>
            <a:endParaRPr lang="en-US" sz="2000" spc="-10" dirty="0">
              <a:solidFill>
                <a:srgbClr val="FEFFFA"/>
              </a:solidFill>
              <a:latin typeface="Oswald Medium" pitchFamily="2" charset="0"/>
              <a:sym typeface="Code Pro Bold"/>
            </a:endParaRPr>
          </a:p>
        </p:txBody>
      </p:sp>
      <p:pic>
        <p:nvPicPr>
          <p:cNvPr id="17" name="Imagem 16" descr="Desenho de animal com fundo preto&#10;&#10;O conteúdo gerado por IA pode estar incorreto.">
            <a:extLst>
              <a:ext uri="{FF2B5EF4-FFF2-40B4-BE49-F238E27FC236}">
                <a16:creationId xmlns:a16="http://schemas.microsoft.com/office/drawing/2014/main" id="{84FD9194-0C7A-55A0-DD00-52D5C77E36C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742527" y="324940"/>
            <a:ext cx="2381662" cy="174814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231</Words>
  <Application>Microsoft Office PowerPoint</Application>
  <PresentationFormat>Personalizar</PresentationFormat>
  <Paragraphs>18</Paragraphs>
  <Slides>1</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vt:i4>
      </vt:variant>
    </vt:vector>
  </HeadingPairs>
  <TitlesOfParts>
    <vt:vector size="8" baseType="lpstr">
      <vt:lpstr>Avenir Light</vt:lpstr>
      <vt:lpstr>Calibri</vt:lpstr>
      <vt:lpstr>Oswald Medium</vt:lpstr>
      <vt:lpstr>Arial</vt:lpstr>
      <vt:lpstr>Darker Grotesque Ultra-Bold</vt:lpstr>
      <vt:lpstr>Darker Grotesque Semi-Bold</vt:lpstr>
      <vt:lpstr>Office Theme</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and Beige Modern Professional Academic Research Poster</dc:title>
  <cp:lastModifiedBy>Jessica Asami</cp:lastModifiedBy>
  <cp:revision>5</cp:revision>
  <dcterms:created xsi:type="dcterms:W3CDTF">2006-08-16T00:00:00Z</dcterms:created>
  <dcterms:modified xsi:type="dcterms:W3CDTF">2025-09-05T19:59:01Z</dcterms:modified>
  <dc:identifier>DAGyHMYD2DE</dc:identifier>
</cp:coreProperties>
</file>